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60" r:id="rId4"/>
    <p:sldId id="261" r:id="rId5"/>
    <p:sldId id="270" r:id="rId6"/>
    <p:sldId id="269" r:id="rId7"/>
    <p:sldId id="271" r:id="rId8"/>
    <p:sldId id="268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70513-A92D-4EB7-BF94-7A284FADF965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6F2CF-C4CB-4699-8DD1-3330BAD203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088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6F2CF-C4CB-4699-8DD1-3330BAD203B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51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583C-C693-4829-30BE-741D14E57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5712E1-5BAA-D788-94CD-41D34AB2E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34C5F1-BDD1-CC3B-0964-785A8187C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FE0AA5-9A63-C8F3-82E6-3525F043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69731-3CD0-50F0-B6E1-EBCEA33A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86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0BE1E-A6CD-9CF4-02FC-28959B20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7A8CC-8E0C-56E4-A8F1-10634259E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D11D6D-3212-7317-CD20-B8AD6BF9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03C473-4AAF-5F0E-F380-1945B22C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DBEB24-7A82-CE9A-19EE-69F8B94E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71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58EBB-9CC1-3032-F4FC-27F6BBF1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265B56-00AC-CD5F-1B33-CB86C64C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2C98E4-EE24-A012-815C-D55771BE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03758C-0FD7-11D7-782D-86DE6A49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664AB-FAE1-0926-532B-8B2E2575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41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0DE66-36CC-04AF-3DCE-4BAC5E8E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C6C552-95DF-0ADF-A0C5-47E172FE0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7BC71-BE5E-8E99-99A4-B5BB3598F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E87F56-7BEC-2A70-7838-0D2028524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73FE52-AA64-4AF8-C0D4-AFD3CFBE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2A6B93-D5A9-62B5-F5E8-A06E52FB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80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736A2-BC09-04D1-F6A5-CFA4E603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789A4-48FE-E239-7D43-6FB5B0064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F9E41D-7180-EB39-D6E9-2BF7813BB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E3CBAC-C316-5C36-AB73-087549BB1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ED4819-E070-AF86-33E4-CECDE7440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B5167D-ADC2-1962-4E9D-1650D653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C798CEA-B03A-82FF-B0CB-AD6A493EB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DA9EF9-94CE-25C6-5EAD-DCB79F67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63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D67C7-28E0-AC68-2D59-49C62819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241FC8-C9CD-B3E0-5552-1673B3D1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7A8057-947C-C1B2-262A-ED56F004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102962-D225-D69A-86D3-41A772EA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42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9B05B3-A2AA-6B83-FDD4-38963CAA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7324F2-2F21-38AB-5C2C-4C59A4CF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BC0075-38D1-A8DE-C395-29347383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57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F80B1A-00F9-10CD-9111-4334D270F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2FBCA6-95F9-AC60-BA2D-F97F604E0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935A9D-A6BD-630B-E29F-FAB5D5E6A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7B29AC-599A-A395-2F70-A4B6A299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08DA78-DF60-4EFF-8431-DA3F2032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6CECD7-22F5-ED85-EE88-99C8303F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78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4EB60-9AA5-998C-0C7A-60E3CF24D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3F45A0-2C81-3F54-08ED-0C49313D7E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DB7A21-7ACC-0FFA-54D6-A06AAE952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F2ADB5-E1E4-E1D8-FADF-A5C87297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18431D-8224-B208-FC91-7F7EAB0B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DC9612-8BE4-4C18-86CC-7F71ACB9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62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4FBA9-60A8-665A-6D9D-E538B20F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F874E0-4EF5-AE5A-807F-92D7A8A6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80654D-9099-67A1-C1FB-B50618F1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CC0102-FB59-76AB-5531-7E0A24C1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278F04-28FC-E124-D79E-91A5EE36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09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B21267-237F-A9DF-A089-E14DB9C76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CF42B6-5FBF-D86D-FDBD-3FB1E1BD7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0AC2E8-6162-952C-5FF7-75B9E0B0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47E7A6-7BB8-C802-3E68-B03C135C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E75358-3FFE-605D-F2D1-E6C0FF40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68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A86303-63B6-70D7-A97F-AC62F9B36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A7417E-8334-C72F-A560-C7F06BB7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B10D9B-D9CA-88EE-4734-C38020696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C9029-75FB-4142-A36C-34FB968F44DC}" type="datetimeFigureOut">
              <a:rPr lang="pt-BR" smtClean="0"/>
              <a:t>07/02/2025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BE9C78-BCCD-7761-1621-4DC79138F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0977FC-A29A-DB73-8E5E-05065934B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38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390C6-612E-8353-6AB6-D37A8B02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52A8BAD-65EB-541D-204E-3E3A8ECC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DAC58B7-F63B-12B8-FBF6-67477C666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84" y="2391129"/>
            <a:ext cx="1018120" cy="664523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52C32E8-494E-7E9E-EA21-8B0A2FF74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204" y="2391129"/>
            <a:ext cx="114614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102DFD3-7947-8E80-6FA2-6E3112E4F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488" y="2391129"/>
            <a:ext cx="1115665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CCE08D-BFF2-8788-03F4-7035126FD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385" y="2391129"/>
            <a:ext cx="84741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5343A6A-6C9C-B1B7-7CE3-A753D5BD7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527" y="2391129"/>
            <a:ext cx="1036410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EE27521-821B-C7BD-3381-64667FAEC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485" y="2391129"/>
            <a:ext cx="1012024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AD878C-C820-7A51-459F-32B62FBE8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2871" y="2391129"/>
            <a:ext cx="1121761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14D049-73EE-34A0-7A1A-AE43E547E77D}"/>
              </a:ext>
            </a:extLst>
          </p:cNvPr>
          <p:cNvSpPr/>
          <p:nvPr/>
        </p:nvSpPr>
        <p:spPr>
          <a:xfrm>
            <a:off x="648225" y="4109223"/>
            <a:ext cx="10895547" cy="1754326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Relatório Mensal de Emplacamentos</a:t>
            </a:r>
          </a:p>
          <a:p>
            <a:pPr algn="ctr"/>
            <a:r>
              <a:rPr lang="pt-BR" sz="54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Janeiro/25.</a:t>
            </a:r>
            <a:endParaRPr lang="pt-BR" sz="5400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9BE1DEC-F2CD-0219-C3C2-DAE7F29D9B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384" y="113352"/>
            <a:ext cx="11794248" cy="2151546"/>
          </a:xfrm>
          <a:prstGeom prst="rect">
            <a:avLst/>
          </a:prstGeom>
          <a:ln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424390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EB8AF-1105-027D-D9CC-F03EFA71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C7B0FB-4483-0A99-C796-493921578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BF7476-C914-B0D4-0C92-EE7B344B4F3E}"/>
              </a:ext>
            </a:extLst>
          </p:cNvPr>
          <p:cNvSpPr txBox="1"/>
          <p:nvPr/>
        </p:nvSpPr>
        <p:spPr>
          <a:xfrm>
            <a:off x="532228" y="608482"/>
            <a:ext cx="11127544" cy="424731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Janeiro/25 com queda comparado ao mês de Dezembro/24. Dezembro é tradicionalmente um mês de maior movimento no setor automotivo devido alguns fatores: isenção de IPVA, promoções de fim de ano para zerar estoque com modelos 2024/25, campanhas promocionais de montadoras e taxas especiais. Algumas marcas, tiveram aumento com a venda direta (quando o veículo é faturado direto ao cliente final, como exemplo: PCD e Pessoas Jurídicas. A tendência é do mercado voltar a aquecer no próximos meses, com chegada de novos modelos e atrativos financeiros.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segmento de motocicletas, o mês de janeiro também apresentou queda comparado a dezembro/24. Reflexo das férias da montadora que causou impacto no emplacamento; retomado o faturamento em janeiro, com </a:t>
            </a:r>
            <a:r>
              <a:rPr lang="pt-BR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promessa de </a:t>
            </a:r>
            <a:r>
              <a:rPr lang="pt-BR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normalizar a entrega e o aquecimento das vendas já em fevereiro.</a:t>
            </a:r>
            <a:endParaRPr lang="pt-BR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janeiro, o mercado de caminhões e implementos rodoviários registrou uma queda em relação a dezembro. Essa redução foi motivada pelo receio em relação ao excesso de chuvas e seu possível impacto na colheita de grãos. Felizmente, essa situação não se concretizou, o que nos leva a esperar uma significativa melhora nos emplacamentos nos próximos meses. As fábricas estão com produtos disponíveis a curto prazo e há uma demanda reprimida, especialmente por parte dos agricultores, o que deve impulsionar as vendas a partir deste mês.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AEAD6D2-CFD4-58FC-AF60-5F23B537C6A1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</p:spTree>
    <p:extLst>
      <p:ext uri="{BB962C8B-B14F-4D97-AF65-F5344CB8AC3E}">
        <p14:creationId xmlns:p14="http://schemas.microsoft.com/office/powerpoint/2010/main" val="2944865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6AF9C-16DB-9886-75A7-389468DC6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AED4464-ADE7-32CB-5896-37C30E80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9EF2D3B-4C89-D3FD-9380-4C45BBEB697F}"/>
              </a:ext>
            </a:extLst>
          </p:cNvPr>
          <p:cNvSpPr txBox="1"/>
          <p:nvPr/>
        </p:nvSpPr>
        <p:spPr>
          <a:xfrm>
            <a:off x="543949" y="5895591"/>
            <a:ext cx="11127544" cy="338554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ercado - Acumulado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até 31/01/2025 (%)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A1A88A-513C-B4A9-2E3C-186CF732B8FB}"/>
              </a:ext>
            </a:extLst>
          </p:cNvPr>
          <p:cNvSpPr txBox="1"/>
          <p:nvPr/>
        </p:nvSpPr>
        <p:spPr>
          <a:xfrm>
            <a:off x="542769" y="1624150"/>
            <a:ext cx="53719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Auto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5FDF890-0D7C-6785-84BC-2734A8086DDB}"/>
              </a:ext>
            </a:extLst>
          </p:cNvPr>
          <p:cNvSpPr txBox="1"/>
          <p:nvPr/>
        </p:nvSpPr>
        <p:spPr>
          <a:xfrm>
            <a:off x="2420059" y="1628013"/>
            <a:ext cx="1287084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Comercial Leve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3845594-B3F9-4ED8-22C9-07CE3DE95F5D}"/>
              </a:ext>
            </a:extLst>
          </p:cNvPr>
          <p:cNvSpPr txBox="1"/>
          <p:nvPr/>
        </p:nvSpPr>
        <p:spPr>
          <a:xfrm>
            <a:off x="1186335" y="1618774"/>
            <a:ext cx="77777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-37,41%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A712386-E56B-3B5E-F3B6-15242127E671}"/>
              </a:ext>
            </a:extLst>
          </p:cNvPr>
          <p:cNvSpPr txBox="1"/>
          <p:nvPr/>
        </p:nvSpPr>
        <p:spPr>
          <a:xfrm>
            <a:off x="3809769" y="1628013"/>
            <a:ext cx="77777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-42,25%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177042C-671E-E34D-EB37-3BC2511A5368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FB9B20-FAE3-D185-443D-4B7830F61529}"/>
              </a:ext>
            </a:extLst>
          </p:cNvPr>
          <p:cNvSpPr txBox="1"/>
          <p:nvPr/>
        </p:nvSpPr>
        <p:spPr>
          <a:xfrm>
            <a:off x="5398934" y="1633990"/>
            <a:ext cx="147841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Caminhão/ônibus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CA15925-6578-C1F6-28FB-CE29FDBF8431}"/>
              </a:ext>
            </a:extLst>
          </p:cNvPr>
          <p:cNvSpPr txBox="1"/>
          <p:nvPr/>
        </p:nvSpPr>
        <p:spPr>
          <a:xfrm>
            <a:off x="7919567" y="1614324"/>
            <a:ext cx="58689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Moto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887C43C-62CE-FF77-3934-48377E4D9292}"/>
              </a:ext>
            </a:extLst>
          </p:cNvPr>
          <p:cNvSpPr txBox="1"/>
          <p:nvPr/>
        </p:nvSpPr>
        <p:spPr>
          <a:xfrm>
            <a:off x="9563537" y="1636450"/>
            <a:ext cx="140814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Imp. Rodoviários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8CD3E27-BF52-EC39-C6BB-D4EFF48BFAA9}"/>
              </a:ext>
            </a:extLst>
          </p:cNvPr>
          <p:cNvSpPr txBox="1"/>
          <p:nvPr/>
        </p:nvSpPr>
        <p:spPr>
          <a:xfrm>
            <a:off x="6958481" y="1633990"/>
            <a:ext cx="77777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-19,91%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165474C-BCCE-1F75-8C84-EA975DA36AE5}"/>
              </a:ext>
            </a:extLst>
          </p:cNvPr>
          <p:cNvSpPr txBox="1"/>
          <p:nvPr/>
        </p:nvSpPr>
        <p:spPr>
          <a:xfrm>
            <a:off x="8614010" y="1624149"/>
            <a:ext cx="64953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-13,38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AFA297-959B-6430-B93E-8FB4F3A276DE}"/>
              </a:ext>
            </a:extLst>
          </p:cNvPr>
          <p:cNvSpPr txBox="1"/>
          <p:nvPr/>
        </p:nvSpPr>
        <p:spPr>
          <a:xfrm>
            <a:off x="11057355" y="1618358"/>
            <a:ext cx="686406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-2,91%</a:t>
            </a:r>
          </a:p>
        </p:txBody>
      </p:sp>
      <p:sp>
        <p:nvSpPr>
          <p:cNvPr id="27" name="Seta: para Baixo 26">
            <a:extLst>
              <a:ext uri="{FF2B5EF4-FFF2-40B4-BE49-F238E27FC236}">
                <a16:creationId xmlns:a16="http://schemas.microsoft.com/office/drawing/2014/main" id="{19C5E997-74F9-B734-B261-8A525C946E6D}"/>
              </a:ext>
            </a:extLst>
          </p:cNvPr>
          <p:cNvSpPr/>
          <p:nvPr/>
        </p:nvSpPr>
        <p:spPr>
          <a:xfrm>
            <a:off x="7214180" y="1995503"/>
            <a:ext cx="266377" cy="38408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3A8C0EC5-A121-C168-9422-19F82D469293}"/>
              </a:ext>
            </a:extLst>
          </p:cNvPr>
          <p:cNvSpPr/>
          <p:nvPr/>
        </p:nvSpPr>
        <p:spPr>
          <a:xfrm>
            <a:off x="1442034" y="1995501"/>
            <a:ext cx="266377" cy="38408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97FC5F13-040F-B654-7582-DBCF1DAF7C78}"/>
              </a:ext>
            </a:extLst>
          </p:cNvPr>
          <p:cNvSpPr/>
          <p:nvPr/>
        </p:nvSpPr>
        <p:spPr>
          <a:xfrm>
            <a:off x="4065468" y="1995502"/>
            <a:ext cx="266377" cy="38408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F60388-79F5-C495-0BD9-18A7103C1F00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DO MATO GROSSO – COMPARATIVO (JAN/25 E DEZ/24)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43E03A-E33C-A8F9-7550-0476EDA12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087" y="2605505"/>
            <a:ext cx="8470112" cy="307732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E851AF2-DC49-124B-0291-82516F53B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8145" y="2000775"/>
            <a:ext cx="304826" cy="4023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4D4187D-8E0A-C30C-3E44-EFAC95914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365" y="2000775"/>
            <a:ext cx="304826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6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FC7F-56AD-AFCF-C882-5736C5B12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6A03D4C-3D79-C66F-D79B-5F965D319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3042114-99C9-3293-78A3-66C3A61C9439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MUNICIPAIS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DEF8652-DA70-D658-FB5D-0F4583448FB0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E5287D-45DE-C7A5-561C-60A6390CD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81" y="2087747"/>
            <a:ext cx="3346994" cy="304826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EB5B59D-80C4-F527-B8D9-F05D7EBE4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182" y="2093843"/>
            <a:ext cx="3322608" cy="303607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931346-1E10-2DCF-6731-27BDCA26B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097" y="2088242"/>
            <a:ext cx="3279932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32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AF57-5328-173D-B653-056E4989B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848A2D-3290-2B01-48B7-34ABD64E1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52BCC1A-B1B7-FD26-1466-71A2291D2BBE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MUNICIPAIS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681244FB-275F-4DED-BD18-F75CD9E78017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B836C53-1EB4-08E5-F999-5D8FA661F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430" y="1910962"/>
            <a:ext cx="3231160" cy="303607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567D53C-81E9-0E4D-38D5-2490CE46C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927" y="1935348"/>
            <a:ext cx="3261643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83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0B1C7-2F15-7F87-9F23-398BECE1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2799B13-6CFB-4FE0-2F63-E97B89CC4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76793B-BA1E-9895-D61E-DD6FAF626D4A}"/>
              </a:ext>
            </a:extLst>
          </p:cNvPr>
          <p:cNvSpPr txBox="1"/>
          <p:nvPr/>
        </p:nvSpPr>
        <p:spPr>
          <a:xfrm>
            <a:off x="529881" y="155966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REFERENTE AS REGIÕES (MATO GORSSO / CENTRO-OESTE / BRASIL)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58A26FC-77F1-FB17-273F-165991D52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572" y="538716"/>
            <a:ext cx="5720131" cy="207821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48146E-03B4-EBF4-56AD-D2CE0636A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572" y="2606974"/>
            <a:ext cx="5720131" cy="207869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8456AE-4692-3E63-2484-3D29C3ACB0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3572" y="4658167"/>
            <a:ext cx="5720131" cy="217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A7E9D-D59F-E8BF-E3B6-5AA53E90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F249D8B-D863-A1D2-6EEC-F8C92EED7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4CC830F-EA45-994F-276B-887E42E09297}"/>
              </a:ext>
            </a:extLst>
          </p:cNvPr>
          <p:cNvSpPr txBox="1"/>
          <p:nvPr/>
        </p:nvSpPr>
        <p:spPr>
          <a:xfrm>
            <a:off x="529881" y="606137"/>
            <a:ext cx="11127544" cy="646331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MERCADO</a:t>
            </a:r>
          </a:p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“AUTOMÓVEIS ELETRIFICADOS”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F71E61-93A2-2EED-743D-9AAA81E950C2}"/>
              </a:ext>
            </a:extLst>
          </p:cNvPr>
          <p:cNvSpPr txBox="1"/>
          <p:nvPr/>
        </p:nvSpPr>
        <p:spPr>
          <a:xfrm>
            <a:off x="5279584" y="136863"/>
            <a:ext cx="1628138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/>
              <a:t>MATO GROSSO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9E45A9D-3467-2312-C850-F94396BF3B2C}"/>
              </a:ext>
            </a:extLst>
          </p:cNvPr>
          <p:cNvSpPr txBox="1"/>
          <p:nvPr/>
        </p:nvSpPr>
        <p:spPr>
          <a:xfrm>
            <a:off x="529881" y="4063909"/>
            <a:ext cx="111275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janeiro de 2025, os veículos híbridos e elétricos enfrentaram uma queda nas vendas em comparação com dezembro de 2024. Tradicionalmente, dezembro é um mês em que a procura por troca de veículos é maior, o que pode explicar parte dessa diminuição nas vendas. No entanto, é importante ressaltar que a procura por veículos elétricos e híbridos tem aumentado devido aos benefícios econômicos, custo-benefício e à tecnologia de ponta que esses veículos oferecem. A tendência de crescimento desses tipos de veículos reflete a preocupação crescente com a sustentabilidade e a busca por alternativas mais eficientes e ecologicamente corretas no setor automotivo.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FD0F18-7FB9-224D-69EC-AABCA5B55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353" y="1352409"/>
            <a:ext cx="10229294" cy="25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9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21709-EFE5-C930-9816-312759F48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E071B96-9641-DD1E-DD66-5B534E38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7E7F95-00CE-C9E2-076C-3233B185D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06" y="4099719"/>
            <a:ext cx="4638987" cy="23232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97D6830-EAF6-8D53-F002-86AB246EB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99" y="1266797"/>
            <a:ext cx="3894822" cy="172777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6554B00-8C18-B9B6-1D4C-06487E29B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541" y="1301899"/>
            <a:ext cx="2927988" cy="172777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BAD790F-DF5B-64DF-F796-E507FCFB8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524" y="1776682"/>
            <a:ext cx="1306282" cy="77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38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445</Words>
  <Application>Microsoft Office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Marchesin</dc:creator>
  <cp:lastModifiedBy>Ricardo Marchesin</cp:lastModifiedBy>
  <cp:revision>81</cp:revision>
  <dcterms:created xsi:type="dcterms:W3CDTF">2024-11-05T13:50:18Z</dcterms:created>
  <dcterms:modified xsi:type="dcterms:W3CDTF">2025-02-07T11:55:48Z</dcterms:modified>
</cp:coreProperties>
</file>