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0" r:id="rId3"/>
    <p:sldId id="258" r:id="rId4"/>
    <p:sldId id="272" r:id="rId5"/>
    <p:sldId id="261" r:id="rId6"/>
    <p:sldId id="269" r:id="rId7"/>
    <p:sldId id="271" r:id="rId8"/>
    <p:sldId id="268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C70513-A92D-4EB7-BF94-7A284FADF965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A6F2CF-C4CB-4699-8DD1-3330BAD203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2088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A6F2CF-C4CB-4699-8DD1-3330BAD203B3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4513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59583C-C693-4829-30BE-741D14E573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5712E1-5BAA-D788-94CD-41D34AB2EF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34C5F1-BDD1-CC3B-0964-785A8187C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FE0AA5-9A63-C8F3-82E6-3525F0430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969731-3CD0-50F0-B6E1-EBCEA33AC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886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50BE1E-A6CD-9CF4-02FC-28959B20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67A8CC-8E0C-56E4-A8F1-10634259EB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9D11D6D-3212-7317-CD20-B8AD6BF95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503C473-4AAF-5F0E-F380-1945B22CB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DBEB24-7A82-CE9A-19EE-69F8B94E3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1716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B58EBB-9CC1-3032-F4FC-27F6BBF16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0265B56-00AC-CD5F-1B33-CB86C64CF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2C98E4-EE24-A012-815C-D55771BE5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403758C-0FD7-11D7-782D-86DE6A494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0664AB-FAE1-0926-532B-8B2E2575B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3417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20DE66-36CC-04AF-3DCE-4BAC5E8EF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C6C552-95DF-0ADF-A0C5-47E172FE07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A27BC71-BE5E-8E99-99A4-B5BB3598F0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3E87F56-7BEC-2A70-7838-0D2028524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A73FE52-AA64-4AF8-C0D4-AFD3CFBEE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42A6B93-D5A9-62B5-F5E8-A06E52FB6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9802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B736A2-BC09-04D1-F6A5-CFA4E6034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9789A4-48FE-E239-7D43-6FB5B0064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AF9E41D-7180-EB39-D6E9-2BF7813BBC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4E3CBAC-C316-5C36-AB73-087549BB1F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ED4819-E070-AF86-33E4-CECDE74402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CB5167D-ADC2-1962-4E9D-1650D653E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C798CEA-B03A-82FF-B0CB-AD6A493EB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8DA9EF9-94CE-25C6-5EAD-DCB79F670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4636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5D67C7-28E0-AC68-2D59-49C62819D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7241FC8-C9CD-B3E0-5552-1673B3D17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37A8057-947C-C1B2-262A-ED56F004E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5102962-D225-D69A-86D3-41A772EA2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8425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D9B05B3-A2AA-6B83-FDD4-38963CAAA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47324F2-2F21-38AB-5C2C-4C59A4CFD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FBC0075-38D1-A8DE-C395-29347383F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5574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F80B1A-00F9-10CD-9111-4334D270F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E2FBCA6-95F9-AC60-BA2D-F97F604E0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0935A9D-A6BD-630B-E29F-FAB5D5E6A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B7B29AC-599A-A395-2F70-A4B6A299E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208DA78-DF60-4EFF-8431-DA3F2032C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76CECD7-22F5-ED85-EE88-99C8303F3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4786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D4EB60-9AA5-998C-0C7A-60E3CF24D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23F45A0-2C81-3F54-08ED-0C49313D7E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3DB7A21-7ACC-0FFA-54D6-A06AAE9529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8F2ADB5-E1E4-E1D8-FADF-A5C872979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C18431D-8224-B208-FC91-7F7EAB0B6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1DC9612-8BE4-4C18-86CC-7F71ACB90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628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04FBA9-60A8-665A-6D9D-E538B20F9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3F874E0-4EF5-AE5A-807F-92D7A8A635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980654D-9099-67A1-C1FB-B50618F19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CC0102-FB59-76AB-5531-7E0A24C13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B278F04-28FC-E124-D79E-91A5EE36B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7090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2B21267-237F-A9DF-A089-E14DB9C76F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5CF42B6-5FBF-D86D-FDBD-3FB1E1BD7F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C0AC2E8-6162-952C-5FF7-75B9E0B0F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9029-75FB-4142-A36C-34FB968F44DC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47E7A6-7BB8-C802-3E68-B03C135CD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0E75358-3FFE-605D-F2D1-E6C0FF409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1686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DA86303-63B6-70D7-A97F-AC62F9B36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A7417E-8334-C72F-A560-C7F06BB72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DB10D9B-D9CA-88EE-4734-C38020696D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C9029-75FB-4142-A36C-34FB968F44DC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BE9C78-BCCD-7761-1621-4DC79138F3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0977FC-A29A-DB73-8E5E-05065934BA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CF773-C28A-4C91-AEB9-F46BED1195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0383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390C6-612E-8353-6AB6-D37A8B021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52A8BAD-65EB-541D-204E-3E3A8ECCD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8" y="88102"/>
            <a:ext cx="12040644" cy="668179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DAC58B7-F63B-12B8-FBF6-67477C666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84" y="2391129"/>
            <a:ext cx="1018120" cy="664523"/>
          </a:xfrm>
          <a:prstGeom prst="rect">
            <a:avLst/>
          </a:prstGeom>
          <a:solidFill>
            <a:srgbClr val="008080"/>
          </a:solidFill>
          <a:ln>
            <a:solidFill>
              <a:srgbClr val="008080"/>
            </a:solidFill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52C32E8-494E-7E9E-EA21-8B0A2FF74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2204" y="2391129"/>
            <a:ext cx="1146147" cy="664522"/>
          </a:xfrm>
          <a:prstGeom prst="rect">
            <a:avLst/>
          </a:prstGeom>
          <a:ln>
            <a:solidFill>
              <a:srgbClr val="008080"/>
            </a:solidFill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102DFD3-7947-8E80-6FA2-6E3112E4FA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7488" y="2391129"/>
            <a:ext cx="1115665" cy="664522"/>
          </a:xfrm>
          <a:prstGeom prst="rect">
            <a:avLst/>
          </a:prstGeom>
          <a:ln>
            <a:solidFill>
              <a:srgbClr val="008080"/>
            </a:solidFill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1CCE08D-BFF2-8788-03F4-7035126FD6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6385" y="2391129"/>
            <a:ext cx="847417" cy="664522"/>
          </a:xfrm>
          <a:prstGeom prst="rect">
            <a:avLst/>
          </a:prstGeom>
          <a:ln>
            <a:solidFill>
              <a:srgbClr val="008080"/>
            </a:solidFill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5343A6A-6C9C-B1B7-7CE3-A753D5BD79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9527" y="2391129"/>
            <a:ext cx="1036410" cy="664522"/>
          </a:xfrm>
          <a:prstGeom prst="rect">
            <a:avLst/>
          </a:prstGeom>
          <a:ln>
            <a:solidFill>
              <a:srgbClr val="008080"/>
            </a:solidFill>
          </a:ln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EE27521-821B-C7BD-3381-64667FAEC0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59485" y="2391129"/>
            <a:ext cx="1012024" cy="664522"/>
          </a:xfrm>
          <a:prstGeom prst="rect">
            <a:avLst/>
          </a:prstGeom>
          <a:ln>
            <a:solidFill>
              <a:srgbClr val="008080"/>
            </a:solidFill>
          </a:ln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1AD878C-C820-7A51-459F-32B62FBE89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62871" y="2391129"/>
            <a:ext cx="1121761" cy="664522"/>
          </a:xfrm>
          <a:prstGeom prst="rect">
            <a:avLst/>
          </a:prstGeom>
          <a:ln>
            <a:solidFill>
              <a:srgbClr val="008080"/>
            </a:solidFill>
          </a:ln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214D049-73EE-34A0-7A1A-AE43E547E77D}"/>
              </a:ext>
            </a:extLst>
          </p:cNvPr>
          <p:cNvSpPr/>
          <p:nvPr/>
        </p:nvSpPr>
        <p:spPr>
          <a:xfrm>
            <a:off x="648225" y="4109223"/>
            <a:ext cx="10895547" cy="1754326"/>
          </a:xfrm>
          <a:prstGeom prst="rect">
            <a:avLst/>
          </a:prstGeom>
          <a:solidFill>
            <a:srgbClr val="008080"/>
          </a:solidFill>
          <a:ln>
            <a:solidFill>
              <a:srgbClr val="00808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Relatório Mensal de Emplacamentos</a:t>
            </a:r>
          </a:p>
          <a:p>
            <a:pPr algn="ctr"/>
            <a:r>
              <a:rPr lang="pt-BR" sz="540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Fevereiro/25.</a:t>
            </a:r>
            <a:endParaRPr lang="pt-BR" sz="5400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9BE1DEC-F2CD-0219-C3C2-DAE7F29D9B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0384" y="113352"/>
            <a:ext cx="11794248" cy="2151546"/>
          </a:xfrm>
          <a:prstGeom prst="rect">
            <a:avLst/>
          </a:prstGeom>
          <a:ln>
            <a:solidFill>
              <a:srgbClr val="008080"/>
            </a:solidFill>
          </a:ln>
        </p:spPr>
      </p:pic>
    </p:spTree>
    <p:extLst>
      <p:ext uri="{BB962C8B-B14F-4D97-AF65-F5344CB8AC3E}">
        <p14:creationId xmlns:p14="http://schemas.microsoft.com/office/powerpoint/2010/main" val="4243902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6AF9C-16DB-9886-75A7-389468DC6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AED4464-ADE7-32CB-5896-37C30E80B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8" y="88102"/>
            <a:ext cx="12040644" cy="668179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C9EF2D3B-4C89-D3FD-9380-4C45BBEB697F}"/>
              </a:ext>
            </a:extLst>
          </p:cNvPr>
          <p:cNvSpPr txBox="1"/>
          <p:nvPr/>
        </p:nvSpPr>
        <p:spPr>
          <a:xfrm>
            <a:off x="543949" y="5895591"/>
            <a:ext cx="11127544" cy="338554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Participação de 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ercado - Acumulado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até 31/02/2025 (%)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EA1A88A-513C-B4A9-2E3C-186CF732B8FB}"/>
              </a:ext>
            </a:extLst>
          </p:cNvPr>
          <p:cNvSpPr txBox="1"/>
          <p:nvPr/>
        </p:nvSpPr>
        <p:spPr>
          <a:xfrm>
            <a:off x="542769" y="1624150"/>
            <a:ext cx="537198" cy="307777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/>
              <a:t>Auto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5FDF890-0D7C-6785-84BC-2734A8086DDB}"/>
              </a:ext>
            </a:extLst>
          </p:cNvPr>
          <p:cNvSpPr txBox="1"/>
          <p:nvPr/>
        </p:nvSpPr>
        <p:spPr>
          <a:xfrm>
            <a:off x="2420059" y="1628013"/>
            <a:ext cx="1287084" cy="307777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/>
              <a:t>Comercial Leve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3845594-B3F9-4ED8-22C9-07CE3DE95F5D}"/>
              </a:ext>
            </a:extLst>
          </p:cNvPr>
          <p:cNvSpPr txBox="1"/>
          <p:nvPr/>
        </p:nvSpPr>
        <p:spPr>
          <a:xfrm>
            <a:off x="1186335" y="1618774"/>
            <a:ext cx="723275" cy="30777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27,12%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FA712386-E56B-3B5E-F3B6-15242127E671}"/>
              </a:ext>
            </a:extLst>
          </p:cNvPr>
          <p:cNvSpPr txBox="1"/>
          <p:nvPr/>
        </p:nvSpPr>
        <p:spPr>
          <a:xfrm>
            <a:off x="3809769" y="1628013"/>
            <a:ext cx="723275" cy="30777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21,13%</a:t>
            </a: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1177042C-671E-E34D-EB37-3BC2511A5368}"/>
              </a:ext>
            </a:extLst>
          </p:cNvPr>
          <p:cNvSpPr/>
          <p:nvPr/>
        </p:nvSpPr>
        <p:spPr>
          <a:xfrm>
            <a:off x="9386148" y="85754"/>
            <a:ext cx="2723793" cy="432403"/>
          </a:xfrm>
          <a:prstGeom prst="roundRect">
            <a:avLst/>
          </a:prstGeom>
          <a:solidFill>
            <a:srgbClr val="0080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MATO GROSSO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AFB9B20-FAE3-D185-443D-4B7830F61529}"/>
              </a:ext>
            </a:extLst>
          </p:cNvPr>
          <p:cNvSpPr txBox="1"/>
          <p:nvPr/>
        </p:nvSpPr>
        <p:spPr>
          <a:xfrm>
            <a:off x="5398934" y="1633990"/>
            <a:ext cx="1478418" cy="307777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/>
              <a:t>Caminhão/ônibus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CA15925-6578-C1F6-28FB-CE29FDBF8431}"/>
              </a:ext>
            </a:extLst>
          </p:cNvPr>
          <p:cNvSpPr txBox="1"/>
          <p:nvPr/>
        </p:nvSpPr>
        <p:spPr>
          <a:xfrm>
            <a:off x="7919567" y="1614324"/>
            <a:ext cx="586892" cy="307777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/>
              <a:t>Moto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A887C43C-62CE-FF77-3934-48377E4D9292}"/>
              </a:ext>
            </a:extLst>
          </p:cNvPr>
          <p:cNvSpPr txBox="1"/>
          <p:nvPr/>
        </p:nvSpPr>
        <p:spPr>
          <a:xfrm>
            <a:off x="9563537" y="1636450"/>
            <a:ext cx="1408142" cy="307777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/>
              <a:t>Imp. Rodoviários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88CD3E27-BF52-EC39-C6BB-D4EFF48BFAA9}"/>
              </a:ext>
            </a:extLst>
          </p:cNvPr>
          <p:cNvSpPr txBox="1"/>
          <p:nvPr/>
        </p:nvSpPr>
        <p:spPr>
          <a:xfrm>
            <a:off x="6958481" y="1633990"/>
            <a:ext cx="777777" cy="307777"/>
          </a:xfrm>
          <a:prstGeom prst="rect">
            <a:avLst/>
          </a:prstGeom>
          <a:solidFill>
            <a:srgbClr val="FF00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-26,61%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165474C-BCCE-1F75-8C84-EA975DA36AE5}"/>
              </a:ext>
            </a:extLst>
          </p:cNvPr>
          <p:cNvSpPr txBox="1"/>
          <p:nvPr/>
        </p:nvSpPr>
        <p:spPr>
          <a:xfrm>
            <a:off x="8614010" y="1624149"/>
            <a:ext cx="595035" cy="30777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11,79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8EAFA297-959B-6430-B93E-8FB4F3A276DE}"/>
              </a:ext>
            </a:extLst>
          </p:cNvPr>
          <p:cNvSpPr txBox="1"/>
          <p:nvPr/>
        </p:nvSpPr>
        <p:spPr>
          <a:xfrm>
            <a:off x="11057355" y="1618358"/>
            <a:ext cx="777777" cy="307777"/>
          </a:xfrm>
          <a:prstGeom prst="rect">
            <a:avLst/>
          </a:prstGeom>
          <a:solidFill>
            <a:srgbClr val="FF00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-39,77%</a:t>
            </a:r>
          </a:p>
        </p:txBody>
      </p:sp>
      <p:sp>
        <p:nvSpPr>
          <p:cNvPr id="27" name="Seta: para Baixo 26">
            <a:extLst>
              <a:ext uri="{FF2B5EF4-FFF2-40B4-BE49-F238E27FC236}">
                <a16:creationId xmlns:a16="http://schemas.microsoft.com/office/drawing/2014/main" id="{19C5E997-74F9-B734-B261-8A525C946E6D}"/>
              </a:ext>
            </a:extLst>
          </p:cNvPr>
          <p:cNvSpPr/>
          <p:nvPr/>
        </p:nvSpPr>
        <p:spPr>
          <a:xfrm>
            <a:off x="7228248" y="1995503"/>
            <a:ext cx="266377" cy="38408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: para Baixo 16">
            <a:extLst>
              <a:ext uri="{FF2B5EF4-FFF2-40B4-BE49-F238E27FC236}">
                <a16:creationId xmlns:a16="http://schemas.microsoft.com/office/drawing/2014/main" id="{3A8C0EC5-A121-C168-9422-19F82D469293}"/>
              </a:ext>
            </a:extLst>
          </p:cNvPr>
          <p:cNvSpPr/>
          <p:nvPr/>
        </p:nvSpPr>
        <p:spPr>
          <a:xfrm rot="10800000">
            <a:off x="1413898" y="1995501"/>
            <a:ext cx="266377" cy="384081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Seta: para Baixo 25">
            <a:extLst>
              <a:ext uri="{FF2B5EF4-FFF2-40B4-BE49-F238E27FC236}">
                <a16:creationId xmlns:a16="http://schemas.microsoft.com/office/drawing/2014/main" id="{97FC5F13-040F-B654-7582-DBCF1DAF7C78}"/>
              </a:ext>
            </a:extLst>
          </p:cNvPr>
          <p:cNvSpPr/>
          <p:nvPr/>
        </p:nvSpPr>
        <p:spPr>
          <a:xfrm rot="10800000">
            <a:off x="4037332" y="1995502"/>
            <a:ext cx="266377" cy="384081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CF60388-79F5-C495-0BD9-18A7103C1F00}"/>
              </a:ext>
            </a:extLst>
          </p:cNvPr>
          <p:cNvSpPr txBox="1"/>
          <p:nvPr/>
        </p:nvSpPr>
        <p:spPr>
          <a:xfrm>
            <a:off x="529881" y="606137"/>
            <a:ext cx="11127544" cy="369332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DADOS DO MATO GROSSO – COMPARATIVO (JAN/25 E DEZ/24)</a:t>
            </a:r>
            <a:endParaRPr lang="pt-BR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E851AF2-DC49-124B-0291-82516F53B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0349" y="2000775"/>
            <a:ext cx="304826" cy="40237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4C8E11B-0153-2A40-A2FE-C3EE3DD9DE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419" y="2471995"/>
            <a:ext cx="8791447" cy="3199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BB1AFFF6-12A9-E1D9-75C4-F3BEB7F2A8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8229" y="1977211"/>
            <a:ext cx="304826" cy="4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562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EB8AF-1105-027D-D9CC-F03EFA71F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4C7B0FB-4483-0A99-C796-493921578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8" y="88102"/>
            <a:ext cx="12040644" cy="668179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0BF7476-C914-B0D4-0C92-EE7B344B4F3E}"/>
              </a:ext>
            </a:extLst>
          </p:cNvPr>
          <p:cNvSpPr txBox="1"/>
          <p:nvPr/>
        </p:nvSpPr>
        <p:spPr>
          <a:xfrm>
            <a:off x="532228" y="608482"/>
            <a:ext cx="11127544" cy="5509200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Automóveis: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mês de fevereiro se destacou pela intensificação das promoções e descontos oferecidos pelas montadoras, visando liquidar os estoques de veículos 2024 remanescentes do mês de janeiro. Além disso, o setor do agronegócio registrou uma safra abundante, com produtividade acima da média e preços mais favoráveis, impulsionando o crescimento de forma geral. As taxas de juros subsidiadas pelas fábricas também contribuíram positivamente para esse cenário.</a:t>
            </a:r>
          </a:p>
          <a:p>
            <a:pPr algn="just"/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Caminhões/Ônibus: 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restrição de crédito com taxas praticadas muito acima que o mercado de caminhão suporta; além de retração do mercado de pesados e, no mercado de Mato Grosso, o fator clima afetou um pouco, a prioridade era colher grãos, portanto os negócios de caminhão foram postergados para os próximos meses; além do menor número de dias úteis, o varejo passou a trabalhar com preços atualizados. A não aprovação do Plano Safra também afetou a cadeia de investimentos futuros, que é um dos principais motores desse mercado no estado.</a:t>
            </a:r>
          </a:p>
          <a:p>
            <a:pPr algn="just"/>
            <a:endParaRPr lang="pt-B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Implementos Rodoviários: 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mercado de implementos sentiu em fevereiro, de forma muito acentuada, a redução na oferta de crédito, assim como refletiu um grande pessimismo com a política adotada pelo governo para o setor agrícola, que não garante estabilidade nos preços de fretes, e consequentemente inibe novos investimentos. A despeito dos bons números da safra de soja, o mercado mostra-se extremamente cauteloso, e tudo indica que isso também ocorrerá no mês de março.</a:t>
            </a:r>
          </a:p>
          <a:p>
            <a:pPr algn="just"/>
            <a:endParaRPr lang="pt-B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Motoci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cletas: 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Embora o mês ser mais curto, os 11% de aumento nas vendas de motocicletas se deve a vários fatores: novos profissionais para uso de a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plicativo delivery; aumento na venda de consórcios e com isso, contemplando e entregando mais; bancos com apetite para financiar com taxas acessíveis; financiamento do BNDS com até 48 meses para pagar; novos empreendedores com empresa de locação de motos e, com o aumento do combustível, aumentou a procura 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aquisição de 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moto como transporte mais econômico e de redução de custos. As montadoras retornaram a produção com ritmo forte e a expectativa é que nos próximos meses o crescimento seja constante.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FAEAD6D2-CFD4-58FC-AF60-5F23B537C6A1}"/>
              </a:ext>
            </a:extLst>
          </p:cNvPr>
          <p:cNvSpPr/>
          <p:nvPr/>
        </p:nvSpPr>
        <p:spPr>
          <a:xfrm>
            <a:off x="9386148" y="85754"/>
            <a:ext cx="2723793" cy="432403"/>
          </a:xfrm>
          <a:prstGeom prst="roundRect">
            <a:avLst/>
          </a:prstGeom>
          <a:solidFill>
            <a:srgbClr val="0080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MATO GROSSO</a:t>
            </a:r>
          </a:p>
        </p:txBody>
      </p:sp>
    </p:spTree>
    <p:extLst>
      <p:ext uri="{BB962C8B-B14F-4D97-AF65-F5344CB8AC3E}">
        <p14:creationId xmlns:p14="http://schemas.microsoft.com/office/powerpoint/2010/main" val="2944865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10C68-9F07-D3C2-50F6-C83E8B92E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01B91DB-AFAC-7298-DFB7-96637AE95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8" y="88102"/>
            <a:ext cx="12040644" cy="668179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2D7B63D-C80B-9065-5765-0F30E0AF509E}"/>
              </a:ext>
            </a:extLst>
          </p:cNvPr>
          <p:cNvSpPr txBox="1"/>
          <p:nvPr/>
        </p:nvSpPr>
        <p:spPr>
          <a:xfrm>
            <a:off x="532228" y="608482"/>
            <a:ext cx="11127544" cy="4278094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pt-B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Linha agrícola: 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16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 relação ao mercado de Equipamentos Agrícolas nos primeiros dois meses deste ano, observamos que as vendas em termos de faturamento se mantiveram praticamente estáveis, com uma leve queda em volume e quantidade de equipamentos. No entanto, os resultados ficaram aquém do esperado devido à alta oferta na nossa região. Por outro lado, as vendas de peças tiveram um desempenho muito positivo.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16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 a safra já em fase final e uma produtividade satisfatória, nossas expectativas para o segundo semestre são otimistas. Esperamos que a liberação de linhas de crédito pelo governo possa impulsionar as vendas.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16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Linha amarela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O mercado de máquinas da linha amarela em Mato Grosso apresentou um desempenho moderado durante o mês de fevereiro, influenciado principalmente por fatores sazonais e restrições de crédito. O período chuvoso característico desta época do ano, aliado à fase final da colheita da soja e ao plantio do milho, impactou a demanda por equipamentos, resultando em um volume de negócios abaixo das expectativas. Apesar desse cenário desafiador, o setor manteve sua dinâmica, concretizando operações estratégicas e relevantes. No entanto, um dos principais entraves observados foi a crescente restrição ao crédito bancário. Muitos negócios que dependiam de financiamento encontraram dificuldades devido ao maior rigor das instituições financeiras na aprovação de crédito, o que limitou a realização de algumas transações. Para os próximos meses, as projeções são mais promissoras. Com o fim do período chuvoso, espera-se uma retomada significativa das obras de infraestrutura, fator que tradicionalmente impulsiona a demanda por máquinas. Além disso, o encerramento da colheita tende a aquecer ainda mais o mercado, proporcionando um cenário mais favorável para novos investimentos e expansão do setor.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92F28CCB-D352-8181-337B-0850B062D926}"/>
              </a:ext>
            </a:extLst>
          </p:cNvPr>
          <p:cNvSpPr/>
          <p:nvPr/>
        </p:nvSpPr>
        <p:spPr>
          <a:xfrm>
            <a:off x="9386148" y="85754"/>
            <a:ext cx="2723793" cy="432403"/>
          </a:xfrm>
          <a:prstGeom prst="roundRect">
            <a:avLst/>
          </a:prstGeom>
          <a:solidFill>
            <a:srgbClr val="0080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MATO GROSSO</a:t>
            </a:r>
          </a:p>
        </p:txBody>
      </p:sp>
    </p:spTree>
    <p:extLst>
      <p:ext uri="{BB962C8B-B14F-4D97-AF65-F5344CB8AC3E}">
        <p14:creationId xmlns:p14="http://schemas.microsoft.com/office/powerpoint/2010/main" val="94950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8FC7F-56AD-AFCF-C882-5736C5B12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6A03D4C-3D79-C66F-D79B-5F965D319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8" y="88102"/>
            <a:ext cx="12040644" cy="668179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43042114-99C9-3293-78A3-66C3A61C9439}"/>
              </a:ext>
            </a:extLst>
          </p:cNvPr>
          <p:cNvSpPr txBox="1"/>
          <p:nvPr/>
        </p:nvSpPr>
        <p:spPr>
          <a:xfrm>
            <a:off x="529881" y="606137"/>
            <a:ext cx="11127544" cy="369332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DADOS MUNICIPAIS</a:t>
            </a: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7DEF8652-DA70-D658-FB5D-0F4583448FB0}"/>
              </a:ext>
            </a:extLst>
          </p:cNvPr>
          <p:cNvSpPr/>
          <p:nvPr/>
        </p:nvSpPr>
        <p:spPr>
          <a:xfrm>
            <a:off x="9386148" y="85754"/>
            <a:ext cx="2723793" cy="432403"/>
          </a:xfrm>
          <a:prstGeom prst="roundRect">
            <a:avLst/>
          </a:prstGeom>
          <a:solidFill>
            <a:srgbClr val="0080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MATO GROSSO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3ACB94C-711A-8D52-6940-9EE3426E3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410" y="1057569"/>
            <a:ext cx="2958907" cy="258645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8DF3FF8-2618-7DD7-BDF4-A89CCA17A8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199" y="1057569"/>
            <a:ext cx="2958907" cy="258645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105D139-959A-53D2-DF7E-ADC2113182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2988" y="1057569"/>
            <a:ext cx="2958907" cy="258645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6B3F284-0AA9-A35B-57D1-B34AFF1E5B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3871" y="3913733"/>
            <a:ext cx="2958907" cy="258645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A9CB562C-C294-B17E-DD93-406EE2EDDB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9224" y="3913733"/>
            <a:ext cx="2958907" cy="258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432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0B1C7-2F15-7F87-9F23-398BECE1F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2799B13-6CFB-4FE0-2F63-E97B89CC4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78" y="88102"/>
            <a:ext cx="12040644" cy="668179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7C76793B-BA1E-9895-D61E-DD6FAF626D4A}"/>
              </a:ext>
            </a:extLst>
          </p:cNvPr>
          <p:cNvSpPr txBox="1"/>
          <p:nvPr/>
        </p:nvSpPr>
        <p:spPr>
          <a:xfrm>
            <a:off x="529881" y="155966"/>
            <a:ext cx="11127544" cy="369332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DADOS REFERENTE AS REGIÕES (MATO GORSSO / CENTRO-OESTE / BRASIL)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D60E6C8-2AC5-2B12-1AC4-DCD55D37DB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216" y="4685223"/>
            <a:ext cx="5677090" cy="208818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8AE5C83-DF85-3435-B84D-2574CB9835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4216" y="2632006"/>
            <a:ext cx="5677090" cy="206306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11B83FE-CA93-4298-B74F-B368A3AE76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4216" y="565026"/>
            <a:ext cx="5677090" cy="206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725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A7E9D-D59F-E8BF-E3B6-5AA53E90C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F249D8B-D863-A1D2-6EEC-F8C92EED7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8" y="88102"/>
            <a:ext cx="12040644" cy="668179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74CC830F-EA45-994F-276B-887E42E09297}"/>
              </a:ext>
            </a:extLst>
          </p:cNvPr>
          <p:cNvSpPr txBox="1"/>
          <p:nvPr/>
        </p:nvSpPr>
        <p:spPr>
          <a:xfrm>
            <a:off x="529881" y="606137"/>
            <a:ext cx="11127544" cy="646331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PARTICIPAÇÃO DE MERCADO</a:t>
            </a:r>
          </a:p>
          <a:p>
            <a:pPr algn="ctr"/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“AUTOMÓVEIS ELETRIFICADOS”</a:t>
            </a:r>
            <a:endParaRPr lang="pt-BR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CF71E61-93A2-2EED-743D-9AAA81E950C2}"/>
              </a:ext>
            </a:extLst>
          </p:cNvPr>
          <p:cNvSpPr txBox="1"/>
          <p:nvPr/>
        </p:nvSpPr>
        <p:spPr>
          <a:xfrm>
            <a:off x="5279584" y="136863"/>
            <a:ext cx="1628138" cy="369332"/>
          </a:xfrm>
          <a:prstGeom prst="rect">
            <a:avLst/>
          </a:prstGeom>
          <a:noFill/>
          <a:ln>
            <a:solidFill>
              <a:srgbClr val="008080"/>
            </a:solidFill>
          </a:ln>
        </p:spPr>
        <p:txBody>
          <a:bodyPr wrap="none" rtlCol="0">
            <a:spAutoFit/>
          </a:bodyPr>
          <a:lstStyle/>
          <a:p>
            <a:r>
              <a:rPr lang="pt-BR" b="1" dirty="0"/>
              <a:t>MATO GROSSO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9E45A9D-3467-2312-C850-F94396BF3B2C}"/>
              </a:ext>
            </a:extLst>
          </p:cNvPr>
          <p:cNvSpPr txBox="1"/>
          <p:nvPr/>
        </p:nvSpPr>
        <p:spPr>
          <a:xfrm>
            <a:off x="529881" y="4063909"/>
            <a:ext cx="1112754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pequeno crescimento de 8,33% número de veículos elétricos emplacados em fevereiro em relação a janeiro pode ser atribuído a diversos fatores, como a maior conscientização sobre a sustentabilidade ambiental, disponibilidade de novos modelos, economia e desempenho silencioso. Esses elementos podem ter contribuído para o aumento gradual da demanda por veículos elétricos. Já a pequena queda de -8% no número de veículos híbridos emplacados em fevereiro, comparando com janeiro de 2025, parte 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foi faturamento finalização de documentos, 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mês com menos dias para negociações... 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Mato Grosso ainda não oferece i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ncentivo fiscal para veículos elétricos e híbridos como já tem outros estados da federação. 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 incentivo contribui para aumento nas vendas, melhoria de emissão de poluentes, contratação de mais funcionários e melhora na economia local.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6188E92-80DA-6845-236E-A6A0BFF3C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539" y="1463041"/>
            <a:ext cx="8420921" cy="207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099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21709-EFE5-C930-9816-312759F48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E071B96-9641-DD1E-DD66-5B534E38B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8" y="88102"/>
            <a:ext cx="12040644" cy="668179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C7E7F95-00CE-C9E2-076C-3233B185D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6506" y="4099719"/>
            <a:ext cx="4638987" cy="232320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97D6830-EAF6-8D53-F002-86AB246EB2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699" y="1266797"/>
            <a:ext cx="3894822" cy="172777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6554B00-8C18-B9B6-1D4C-06487E29BE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8541" y="1301899"/>
            <a:ext cx="2927988" cy="1727777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EBAD790F-DF5B-64DF-F796-E507FCFB8D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6524" y="1776682"/>
            <a:ext cx="1306282" cy="77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8389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1389</TotalTime>
  <Words>908</Words>
  <Application>Microsoft Office PowerPoint</Application>
  <PresentationFormat>Widescreen</PresentationFormat>
  <Paragraphs>36</Paragraphs>
  <Slides>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Ricardo Marchesin</dc:creator>
  <cp:lastModifiedBy>Ricardo Marchesin</cp:lastModifiedBy>
  <cp:revision>105</cp:revision>
  <dcterms:created xsi:type="dcterms:W3CDTF">2024-11-05T13:50:18Z</dcterms:created>
  <dcterms:modified xsi:type="dcterms:W3CDTF">2025-03-13T19:05:21Z</dcterms:modified>
</cp:coreProperties>
</file>