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0" r:id="rId3"/>
    <p:sldId id="258" r:id="rId4"/>
    <p:sldId id="272" r:id="rId5"/>
    <p:sldId id="261" r:id="rId6"/>
    <p:sldId id="269" r:id="rId7"/>
    <p:sldId id="271" r:id="rId8"/>
    <p:sldId id="268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00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70513-A92D-4EB7-BF94-7A284FADF965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6F2CF-C4CB-4699-8DD1-3330BAD203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2088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6F2CF-C4CB-4699-8DD1-3330BAD203B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513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9583C-C693-4829-30BE-741D14E57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5712E1-5BAA-D788-94CD-41D34AB2EF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34C5F1-BDD1-CC3B-0964-785A8187C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FE0AA5-9A63-C8F3-82E6-3525F0430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969731-3CD0-50F0-B6E1-EBCEA33AC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86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0BE1E-A6CD-9CF4-02FC-28959B20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67A8CC-8E0C-56E4-A8F1-10634259E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D11D6D-3212-7317-CD20-B8AD6BF95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03C473-4AAF-5F0E-F380-1945B22CB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DBEB24-7A82-CE9A-19EE-69F8B94E3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716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B58EBB-9CC1-3032-F4FC-27F6BBF16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265B56-00AC-CD5F-1B33-CB86C64CF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2C98E4-EE24-A012-815C-D55771BE5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03758C-0FD7-11D7-782D-86DE6A494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0664AB-FAE1-0926-532B-8B2E2575B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417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0DE66-36CC-04AF-3DCE-4BAC5E8EF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C6C552-95DF-0ADF-A0C5-47E172FE07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27BC71-BE5E-8E99-99A4-B5BB3598F0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E87F56-7BEC-2A70-7838-0D2028524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73FE52-AA64-4AF8-C0D4-AFD3CFBEE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2A6B93-D5A9-62B5-F5E8-A06E52FB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802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736A2-BC09-04D1-F6A5-CFA4E6034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9789A4-48FE-E239-7D43-6FB5B0064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F9E41D-7180-EB39-D6E9-2BF7813BBC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4E3CBAC-C316-5C36-AB73-087549BB1F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ED4819-E070-AF86-33E4-CECDE74402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CB5167D-ADC2-1962-4E9D-1650D653E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C798CEA-B03A-82FF-B0CB-AD6A493EB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8DA9EF9-94CE-25C6-5EAD-DCB79F670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463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5D67C7-28E0-AC68-2D59-49C62819D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7241FC8-C9CD-B3E0-5552-1673B3D17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37A8057-947C-C1B2-262A-ED56F004E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5102962-D225-D69A-86D3-41A772EA2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8425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D9B05B3-A2AA-6B83-FDD4-38963CAA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47324F2-2F21-38AB-5C2C-4C59A4CF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BC0075-38D1-A8DE-C395-29347383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5574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F80B1A-00F9-10CD-9111-4334D270F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2FBCA6-95F9-AC60-BA2D-F97F604E0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0935A9D-A6BD-630B-E29F-FAB5D5E6A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7B29AC-599A-A395-2F70-A4B6A299E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08DA78-DF60-4EFF-8431-DA3F2032C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6CECD7-22F5-ED85-EE88-99C8303F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4786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4EB60-9AA5-998C-0C7A-60E3CF24D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23F45A0-2C81-3F54-08ED-0C49313D7E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DB7A21-7ACC-0FFA-54D6-A06AAE952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8F2ADB5-E1E4-E1D8-FADF-A5C872979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C18431D-8224-B208-FC91-7F7EAB0B6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DC9612-8BE4-4C18-86CC-7F71ACB90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628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4FBA9-60A8-665A-6D9D-E538B20F9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3F874E0-4EF5-AE5A-807F-92D7A8A63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80654D-9099-67A1-C1FB-B50618F19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CC0102-FB59-76AB-5531-7E0A24C13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278F04-28FC-E124-D79E-91A5EE36B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090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2B21267-237F-A9DF-A089-E14DB9C76F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5CF42B6-5FBF-D86D-FDBD-3FB1E1BD7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0AC2E8-6162-952C-5FF7-75B9E0B0F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47E7A6-7BB8-C802-3E68-B03C135CD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E75358-3FFE-605D-F2D1-E6C0FF40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686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DA86303-63B6-70D7-A97F-AC62F9B36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A7417E-8334-C72F-A560-C7F06BB72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B10D9B-D9CA-88EE-4734-C38020696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C9029-75FB-4142-A36C-34FB968F44DC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BE9C78-BCCD-7761-1621-4DC79138F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0977FC-A29A-DB73-8E5E-05065934BA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0383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390C6-612E-8353-6AB6-D37A8B021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52A8BAD-65EB-541D-204E-3E3A8ECCD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DAC58B7-F63B-12B8-FBF6-67477C666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84" y="2391129"/>
            <a:ext cx="1018120" cy="664523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52C32E8-494E-7E9E-EA21-8B0A2FF74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2204" y="2391129"/>
            <a:ext cx="1146147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102DFD3-7947-8E80-6FA2-6E3112E4FA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7488" y="2391129"/>
            <a:ext cx="1115665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1CCE08D-BFF2-8788-03F4-7035126FD6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385" y="2391129"/>
            <a:ext cx="847417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5343A6A-6C9C-B1B7-7CE3-A753D5BD79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9527" y="2391129"/>
            <a:ext cx="1036410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EE27521-821B-C7BD-3381-64667FAEC0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9485" y="2391129"/>
            <a:ext cx="1012024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1AD878C-C820-7A51-459F-32B62FBE89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62871" y="2391129"/>
            <a:ext cx="1121761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214D049-73EE-34A0-7A1A-AE43E547E77D}"/>
              </a:ext>
            </a:extLst>
          </p:cNvPr>
          <p:cNvSpPr/>
          <p:nvPr/>
        </p:nvSpPr>
        <p:spPr>
          <a:xfrm>
            <a:off x="648225" y="4109223"/>
            <a:ext cx="10895547" cy="1754326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Relatório Mensal de Emplacamentos</a:t>
            </a:r>
          </a:p>
          <a:p>
            <a:pPr algn="ctr"/>
            <a:r>
              <a:rPr lang="pt-BR" sz="540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Março/25.</a:t>
            </a:r>
            <a:endParaRPr lang="pt-BR" sz="5400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9BE1DEC-F2CD-0219-C3C2-DAE7F29D9B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384" y="113352"/>
            <a:ext cx="11794248" cy="2151546"/>
          </a:xfrm>
          <a:prstGeom prst="rect">
            <a:avLst/>
          </a:prstGeom>
          <a:ln>
            <a:solidFill>
              <a:srgbClr val="008080"/>
            </a:solidFill>
          </a:ln>
        </p:spPr>
      </p:pic>
    </p:spTree>
    <p:extLst>
      <p:ext uri="{BB962C8B-B14F-4D97-AF65-F5344CB8AC3E}">
        <p14:creationId xmlns:p14="http://schemas.microsoft.com/office/powerpoint/2010/main" val="4243902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6AF9C-16DB-9886-75A7-389468DC6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AED4464-ADE7-32CB-5896-37C30E80B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C9EF2D3B-4C89-D3FD-9380-4C45BBEB697F}"/>
              </a:ext>
            </a:extLst>
          </p:cNvPr>
          <p:cNvSpPr txBox="1"/>
          <p:nvPr/>
        </p:nvSpPr>
        <p:spPr>
          <a:xfrm>
            <a:off x="543949" y="5895591"/>
            <a:ext cx="11127544" cy="338554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Participação de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ercado - Acumulado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até 31/03/2025 (%)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EA1A88A-513C-B4A9-2E3C-186CF732B8FB}"/>
              </a:ext>
            </a:extLst>
          </p:cNvPr>
          <p:cNvSpPr txBox="1"/>
          <p:nvPr/>
        </p:nvSpPr>
        <p:spPr>
          <a:xfrm>
            <a:off x="542769" y="1624150"/>
            <a:ext cx="537198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Auto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5FDF890-0D7C-6785-84BC-2734A8086DDB}"/>
              </a:ext>
            </a:extLst>
          </p:cNvPr>
          <p:cNvSpPr txBox="1"/>
          <p:nvPr/>
        </p:nvSpPr>
        <p:spPr>
          <a:xfrm>
            <a:off x="2420059" y="1628013"/>
            <a:ext cx="1287084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Comercial Leve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3845594-B3F9-4ED8-22C9-07CE3DE95F5D}"/>
              </a:ext>
            </a:extLst>
          </p:cNvPr>
          <p:cNvSpPr txBox="1"/>
          <p:nvPr/>
        </p:nvSpPr>
        <p:spPr>
          <a:xfrm>
            <a:off x="1186335" y="1618774"/>
            <a:ext cx="686406" cy="307777"/>
          </a:xfrm>
          <a:prstGeom prst="rect">
            <a:avLst/>
          </a:prstGeom>
          <a:solidFill>
            <a:srgbClr val="ED00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-7,89%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A712386-E56B-3B5E-F3B6-15242127E671}"/>
              </a:ext>
            </a:extLst>
          </p:cNvPr>
          <p:cNvSpPr txBox="1"/>
          <p:nvPr/>
        </p:nvSpPr>
        <p:spPr>
          <a:xfrm>
            <a:off x="3809769" y="1628013"/>
            <a:ext cx="631904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6,32%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1177042C-671E-E34D-EB37-3BC2511A5368}"/>
              </a:ext>
            </a:extLst>
          </p:cNvPr>
          <p:cNvSpPr/>
          <p:nvPr/>
        </p:nvSpPr>
        <p:spPr>
          <a:xfrm>
            <a:off x="9386148" y="85754"/>
            <a:ext cx="2723793" cy="432403"/>
          </a:xfrm>
          <a:prstGeom prst="roundRect">
            <a:avLst/>
          </a:prstGeom>
          <a:solidFill>
            <a:srgbClr val="0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MATO GROSSO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AFB9B20-FAE3-D185-443D-4B7830F61529}"/>
              </a:ext>
            </a:extLst>
          </p:cNvPr>
          <p:cNvSpPr txBox="1"/>
          <p:nvPr/>
        </p:nvSpPr>
        <p:spPr>
          <a:xfrm>
            <a:off x="5398934" y="1633990"/>
            <a:ext cx="1478418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Caminhão/ônibus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CA15925-6578-C1F6-28FB-CE29FDBF8431}"/>
              </a:ext>
            </a:extLst>
          </p:cNvPr>
          <p:cNvSpPr txBox="1"/>
          <p:nvPr/>
        </p:nvSpPr>
        <p:spPr>
          <a:xfrm>
            <a:off x="7919567" y="1614324"/>
            <a:ext cx="586892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Moto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887C43C-62CE-FF77-3934-48377E4D9292}"/>
              </a:ext>
            </a:extLst>
          </p:cNvPr>
          <p:cNvSpPr txBox="1"/>
          <p:nvPr/>
        </p:nvSpPr>
        <p:spPr>
          <a:xfrm>
            <a:off x="9563537" y="1636450"/>
            <a:ext cx="1408142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Imp. Rodoviários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8CD3E27-BF52-EC39-C6BB-D4EFF48BFAA9}"/>
              </a:ext>
            </a:extLst>
          </p:cNvPr>
          <p:cNvSpPr txBox="1"/>
          <p:nvPr/>
        </p:nvSpPr>
        <p:spPr>
          <a:xfrm>
            <a:off x="6958481" y="1633990"/>
            <a:ext cx="631904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8,37%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165474C-BCCE-1F75-8C84-EA975DA36AE5}"/>
              </a:ext>
            </a:extLst>
          </p:cNvPr>
          <p:cNvSpPr txBox="1"/>
          <p:nvPr/>
        </p:nvSpPr>
        <p:spPr>
          <a:xfrm>
            <a:off x="8614010" y="1624149"/>
            <a:ext cx="723275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13,76%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EAFA297-959B-6430-B93E-8FB4F3A276DE}"/>
              </a:ext>
            </a:extLst>
          </p:cNvPr>
          <p:cNvSpPr txBox="1"/>
          <p:nvPr/>
        </p:nvSpPr>
        <p:spPr>
          <a:xfrm>
            <a:off x="11057355" y="1618358"/>
            <a:ext cx="686406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-0,93%</a:t>
            </a:r>
          </a:p>
        </p:txBody>
      </p:sp>
      <p:sp>
        <p:nvSpPr>
          <p:cNvPr id="27" name="Seta: para Baixo 26">
            <a:extLst>
              <a:ext uri="{FF2B5EF4-FFF2-40B4-BE49-F238E27FC236}">
                <a16:creationId xmlns:a16="http://schemas.microsoft.com/office/drawing/2014/main" id="{19C5E997-74F9-B734-B261-8A525C946E6D}"/>
              </a:ext>
            </a:extLst>
          </p:cNvPr>
          <p:cNvSpPr/>
          <p:nvPr/>
        </p:nvSpPr>
        <p:spPr>
          <a:xfrm rot="10800000">
            <a:off x="7157908" y="1995503"/>
            <a:ext cx="266377" cy="384081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Seta: para Baixo 25">
            <a:extLst>
              <a:ext uri="{FF2B5EF4-FFF2-40B4-BE49-F238E27FC236}">
                <a16:creationId xmlns:a16="http://schemas.microsoft.com/office/drawing/2014/main" id="{97FC5F13-040F-B654-7582-DBCF1DAF7C78}"/>
              </a:ext>
            </a:extLst>
          </p:cNvPr>
          <p:cNvSpPr/>
          <p:nvPr/>
        </p:nvSpPr>
        <p:spPr>
          <a:xfrm rot="10800000">
            <a:off x="4009196" y="1995502"/>
            <a:ext cx="266377" cy="384081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F60388-79F5-C495-0BD9-18A7103C1F00}"/>
              </a:ext>
            </a:extLst>
          </p:cNvPr>
          <p:cNvSpPr txBox="1"/>
          <p:nvPr/>
        </p:nvSpPr>
        <p:spPr>
          <a:xfrm>
            <a:off x="529881" y="606137"/>
            <a:ext cx="11127544" cy="369332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DO MATO GROSSO – COMPARATIVO</a:t>
            </a:r>
            <a:endParaRPr lang="pt-BR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E851AF2-DC49-124B-0291-82516F53B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5694" y="1986357"/>
            <a:ext cx="304826" cy="40237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B1AFFF6-12A9-E1D9-75C4-F3BEB7F2A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2637" y="1977211"/>
            <a:ext cx="304826" cy="40237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A4BE67F-CB02-2725-F29D-614E1573E5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8085" y="2503252"/>
            <a:ext cx="9011136" cy="329223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A4C3B48-3E2C-06C5-F73F-F7500BA8CB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6516" y="1974475"/>
            <a:ext cx="298730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562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EB8AF-1105-027D-D9CC-F03EFA71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4C7B0FB-4483-0A99-C796-493921578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0BF7476-C914-B0D4-0C92-EE7B344B4F3E}"/>
              </a:ext>
            </a:extLst>
          </p:cNvPr>
          <p:cNvSpPr txBox="1"/>
          <p:nvPr/>
        </p:nvSpPr>
        <p:spPr>
          <a:xfrm>
            <a:off x="532228" y="608482"/>
            <a:ext cx="11127544" cy="5016758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Automóveis: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Março com queda de 7%, com negócios pendentes por conta da aprovação de crédito e documentação a ser entregue para concretização da venda. Algumas marcas permaneceram com atrativos como promoções e descontos, mas não foi suficiente para alavancar as vendas. </a:t>
            </a:r>
          </a:p>
          <a:p>
            <a:pPr algn="just"/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Caminhões/Ônibus: 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estratégias nas vendas de varejo contribuíram com o crescimento de 6,99% no emplacamento de caminhões e 22,73% em ônibus.  Os i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ncentivos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 montadoras também contribui para o resultado positivo. Mas ainda enfrentamos resistência na liberação das linhas de crédito e financiamento.</a:t>
            </a:r>
          </a:p>
          <a:p>
            <a:pPr algn="just"/>
            <a:endParaRPr lang="pt-B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Implementos Rodoviários: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setor de Implementos teve em Março uma leve queda com relação a fevereiro, porém foi em um momento onde se esperava uma recuperação, principalmente em função da excelente safra de soja no estado. Quando se analisa com relação aos números de 2024 verifica-se o estado caótico que está passando o segmento, com quase 100% de redução nos emplacamentos, e isso deve-se principalmente ao receio que o setor da agricultura tem demonstrado com relação à política implementada pelo atual governo. Espera-se agora uma reação após a colheita do milho, que ao que tudo indica será muito boa e com bons preços de mercado, mas os reflexos dessa reação somente deverão aparecer após o mês de maio.”</a:t>
            </a:r>
          </a:p>
          <a:p>
            <a:pPr algn="just"/>
            <a:endParaRPr lang="pt-B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Motoci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cletas: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 crescimento acima dos 13%, motocicletas vem superando mensalmente e com expectativa de emplacar mais motos nos próximos meses, considerando que a montadora estão a todo vapor para atender a demanda já acumulada, inclusive com filas de espera. Esse aumento nas vendas, podemos afirmar que houve aumento na procura de motos 0 km pelos profissionais de aplicativos, aproveitando o apetite dos bancos em financiar esta nova modalidade que vem crescendo e outros que estão substituindo  suas motos seminovas por 0 km. 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FAEAD6D2-CFD4-58FC-AF60-5F23B537C6A1}"/>
              </a:ext>
            </a:extLst>
          </p:cNvPr>
          <p:cNvSpPr/>
          <p:nvPr/>
        </p:nvSpPr>
        <p:spPr>
          <a:xfrm>
            <a:off x="9386148" y="85754"/>
            <a:ext cx="2723793" cy="432403"/>
          </a:xfrm>
          <a:prstGeom prst="roundRect">
            <a:avLst/>
          </a:prstGeom>
          <a:solidFill>
            <a:srgbClr val="0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MATO GROSSO</a:t>
            </a:r>
          </a:p>
        </p:txBody>
      </p:sp>
    </p:spTree>
    <p:extLst>
      <p:ext uri="{BB962C8B-B14F-4D97-AF65-F5344CB8AC3E}">
        <p14:creationId xmlns:p14="http://schemas.microsoft.com/office/powerpoint/2010/main" val="2944865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10C68-9F07-D3C2-50F6-C83E8B92E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01B91DB-AFAC-7298-DFB7-96637AE95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2D7B63D-C80B-9065-5765-0F30E0AF509E}"/>
              </a:ext>
            </a:extLst>
          </p:cNvPr>
          <p:cNvSpPr txBox="1"/>
          <p:nvPr/>
        </p:nvSpPr>
        <p:spPr>
          <a:xfrm>
            <a:off x="532228" y="608482"/>
            <a:ext cx="11127544" cy="5262979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Linha agrícola: 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relação ao mercado de Equipamentos Agrícolas nos primeiros dois meses deste ano, observamos que as vendas em termos de faturamento se mantiveram praticamente estáveis, com uma leve queda em volume e quantidade de equipamentos. No entanto, os resultados ficaram aquém do esperado devido à alta oferta na nossa região. Por outro lado, as vendas de peças tiveram um desempenho muito positivo.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 a safra já em fase final e uma produtividade satisfatória, nossas expectativas para o segundo semestre são otimistas. Esperamos que a liberação de linhas de crédito pelo governo possa impulsionar as vendas.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Linha amarela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O mercado de máquinas de  construção em Mato Grosso, apresentou um desempenho moderado durante o mês de fevereiro, influenciado principalmente por fatores sazonais e restrições de crédito e taxas altas em bancos. O período chuvoso característico desta época do ano, aliado à fase final da colheita da soja e ao plantio do milho, impactou a demanda por equipamentos, resultando em um volume de negócios abaixo das expectativas iniciais. Apesar desse cenário desafiador, o setor manteve sua dinâmica, concretizando operações estratégicas e relevantes. No entanto, um dos principais entraves observados foi a crescente restrição ao crédito bancário. Muitos negócios que dependiam de financiamento encontraram dificuldades devido ao maior rigor das instituições financeiras na aprovação de crédito, o que limitou a realização de algumas transações. Para os próximos meses, as projeções são mais promissoras. Com o fim do período chuvoso, espera-se uma retomada significativa das obras de infraestrutura, principalmente obras estadual, fator que tradicionalmente impulsiona a demanda por máquinas. Além disso, o encerramento da colheita tende a aquecer ainda mais o mercado, proporcionando um cenário mais favorável para novos investimentos e expansão do setor. Temos também na linha amarela as pequenas e grandes mineradoras que também compram muitas maquinas e o ouro está em alta no mercado, trazendo investidores no setor em MT. O que contribui para o crescimento das vendas em MT. Diante desse panorama, seguimos confiantes na recuperação do segmento e no fortalecimento do mercado de máquinas da linha amarela em Mato Grosso, com expectativas de crescimento expressivo no curto e médio prazo.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2F28CCB-D352-8181-337B-0850B062D926}"/>
              </a:ext>
            </a:extLst>
          </p:cNvPr>
          <p:cNvSpPr/>
          <p:nvPr/>
        </p:nvSpPr>
        <p:spPr>
          <a:xfrm>
            <a:off x="9386148" y="85754"/>
            <a:ext cx="2723793" cy="432403"/>
          </a:xfrm>
          <a:prstGeom prst="roundRect">
            <a:avLst/>
          </a:prstGeom>
          <a:solidFill>
            <a:srgbClr val="0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MATO GROSSO</a:t>
            </a:r>
          </a:p>
        </p:txBody>
      </p:sp>
    </p:spTree>
    <p:extLst>
      <p:ext uri="{BB962C8B-B14F-4D97-AF65-F5344CB8AC3E}">
        <p14:creationId xmlns:p14="http://schemas.microsoft.com/office/powerpoint/2010/main" val="94950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8FC7F-56AD-AFCF-C882-5736C5B12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6A03D4C-3D79-C66F-D79B-5F965D319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3042114-99C9-3293-78A3-66C3A61C9439}"/>
              </a:ext>
            </a:extLst>
          </p:cNvPr>
          <p:cNvSpPr txBox="1"/>
          <p:nvPr/>
        </p:nvSpPr>
        <p:spPr>
          <a:xfrm>
            <a:off x="529881" y="606137"/>
            <a:ext cx="11127544" cy="369332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MUNICIPAIS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7DEF8652-DA70-D658-FB5D-0F4583448FB0}"/>
              </a:ext>
            </a:extLst>
          </p:cNvPr>
          <p:cNvSpPr/>
          <p:nvPr/>
        </p:nvSpPr>
        <p:spPr>
          <a:xfrm>
            <a:off x="9386148" y="85754"/>
            <a:ext cx="2723793" cy="432403"/>
          </a:xfrm>
          <a:prstGeom prst="roundRect">
            <a:avLst/>
          </a:prstGeom>
          <a:solidFill>
            <a:srgbClr val="0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MATO GROSSO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B89DCC7-889D-1E7A-28CE-36F5D504A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69" y="1143579"/>
            <a:ext cx="3295011" cy="262553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98A62A6-93FF-36A5-B3E5-0624F8F3FF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657" y="1143580"/>
            <a:ext cx="2954429" cy="262553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9BB5D08-6E55-EBCF-1393-ED2105DEE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002" y="1143580"/>
            <a:ext cx="2848033" cy="262553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34C894D2-CFF4-1B46-210F-81FF06EC0C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4168" y="3907909"/>
            <a:ext cx="3087624" cy="279107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650F08A-1932-76CE-7C69-8C15D2F23E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862" y="3907909"/>
            <a:ext cx="2942970" cy="279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432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0B1C7-2F15-7F87-9F23-398BECE1F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2799B13-6CFB-4FE0-2F63-E97B89CC4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C76793B-BA1E-9895-D61E-DD6FAF626D4A}"/>
              </a:ext>
            </a:extLst>
          </p:cNvPr>
          <p:cNvSpPr txBox="1"/>
          <p:nvPr/>
        </p:nvSpPr>
        <p:spPr>
          <a:xfrm>
            <a:off x="529881" y="155966"/>
            <a:ext cx="11127544" cy="369332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REFERENTE AS REGIÕES (MATO GORSSO / CENTRO-OESTE / BRASIL)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F9C6DF2-F5CE-E842-3207-293D67B5EB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624" y="517285"/>
            <a:ext cx="5768841" cy="210765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9ED7F2F-08C5-4825-2866-7FFC97591E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625" y="2621020"/>
            <a:ext cx="5768841" cy="210914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87E2CB2-51BE-3E1B-7602-F6B3CB914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6624" y="4719116"/>
            <a:ext cx="5768842" cy="210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725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A7E9D-D59F-E8BF-E3B6-5AA53E90C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F249D8B-D863-A1D2-6EEC-F8C92EED7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4CC830F-EA45-994F-276B-887E42E09297}"/>
              </a:ext>
            </a:extLst>
          </p:cNvPr>
          <p:cNvSpPr txBox="1"/>
          <p:nvPr/>
        </p:nvSpPr>
        <p:spPr>
          <a:xfrm>
            <a:off x="529881" y="606137"/>
            <a:ext cx="11127544" cy="646331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PARTICIPAÇÃO DE MERCADO</a:t>
            </a:r>
          </a:p>
          <a:p>
            <a:pPr algn="ctr"/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“AUTOMÓVEIS ELETRIFICADOS”</a:t>
            </a:r>
            <a:endParaRPr lang="pt-BR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CF71E61-93A2-2EED-743D-9AAA81E950C2}"/>
              </a:ext>
            </a:extLst>
          </p:cNvPr>
          <p:cNvSpPr txBox="1"/>
          <p:nvPr/>
        </p:nvSpPr>
        <p:spPr>
          <a:xfrm>
            <a:off x="5279584" y="136863"/>
            <a:ext cx="1628138" cy="369332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b="1" dirty="0"/>
              <a:t>MATO GROSSO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9E45A9D-3467-2312-C850-F94396BF3B2C}"/>
              </a:ext>
            </a:extLst>
          </p:cNvPr>
          <p:cNvSpPr txBox="1"/>
          <p:nvPr/>
        </p:nvSpPr>
        <p:spPr>
          <a:xfrm>
            <a:off x="529881" y="4063909"/>
            <a:ext cx="111275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procura de veículos eletrificados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permanece equilibrada com os meses anteriores. O consumidor já está convencido que é um excelente negócio adquirir veículos híbridos e elétricos. A 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conscientização sobre a sustentabilidade ambiental, economia e desempenho silencioso. Esses elementos também contribuem para o aumento gradual da demanda por veículos destas categorias.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BFF94F3-6439-4BB3-E93F-0469C918B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919" y="1529291"/>
            <a:ext cx="8109467" cy="213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099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21709-EFE5-C930-9816-312759F48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E071B96-9641-DD1E-DD66-5B534E38B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C7E7F95-00CE-C9E2-076C-3233B185D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506" y="4099719"/>
            <a:ext cx="4638987" cy="232320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97D6830-EAF6-8D53-F002-86AB246EB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699" y="1266797"/>
            <a:ext cx="3894822" cy="172777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6554B00-8C18-B9B6-1D4C-06487E29B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8541" y="1301899"/>
            <a:ext cx="2927988" cy="172777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BAD790F-DF5B-64DF-F796-E507FCFB8D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6524" y="1776682"/>
            <a:ext cx="1306282" cy="77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8389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841</Words>
  <Application>Microsoft Office PowerPoint</Application>
  <PresentationFormat>Widescreen</PresentationFormat>
  <Paragraphs>36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Ricardo Marchesin</dc:creator>
  <cp:lastModifiedBy>Sincodiv MT Sindicato</cp:lastModifiedBy>
  <cp:revision>113</cp:revision>
  <dcterms:created xsi:type="dcterms:W3CDTF">2024-11-05T13:50:18Z</dcterms:created>
  <dcterms:modified xsi:type="dcterms:W3CDTF">2025-04-09T17:56:01Z</dcterms:modified>
</cp:coreProperties>
</file>